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7" r:id="rId2"/>
    <p:sldId id="266" r:id="rId3"/>
    <p:sldId id="272" r:id="rId4"/>
    <p:sldId id="277" r:id="rId5"/>
    <p:sldId id="278" r:id="rId6"/>
    <p:sldId id="273" r:id="rId7"/>
    <p:sldId id="279" r:id="rId8"/>
    <p:sldId id="280" r:id="rId9"/>
    <p:sldId id="304" r:id="rId10"/>
    <p:sldId id="305" r:id="rId11"/>
    <p:sldId id="306" r:id="rId12"/>
    <p:sldId id="307" r:id="rId13"/>
    <p:sldId id="298" r:id="rId14"/>
    <p:sldId id="299" r:id="rId15"/>
    <p:sldId id="300" r:id="rId16"/>
    <p:sldId id="301" r:id="rId17"/>
    <p:sldId id="315" r:id="rId18"/>
    <p:sldId id="302" r:id="rId19"/>
    <p:sldId id="303" r:id="rId20"/>
    <p:sldId id="256" r:id="rId21"/>
    <p:sldId id="264" r:id="rId22"/>
    <p:sldId id="259" r:id="rId23"/>
    <p:sldId id="260" r:id="rId24"/>
    <p:sldId id="261" r:id="rId25"/>
    <p:sldId id="262" r:id="rId26"/>
    <p:sldId id="265" r:id="rId27"/>
    <p:sldId id="263" r:id="rId28"/>
    <p:sldId id="258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6" r:id="rId3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241" autoAdjust="0"/>
  </p:normalViewPr>
  <p:slideViewPr>
    <p:cSldViewPr>
      <p:cViewPr>
        <p:scale>
          <a:sx n="89" d="100"/>
          <a:sy n="89" d="100"/>
        </p:scale>
        <p:origin x="-153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64D8A-2BED-4895-B755-B2F13662E6C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3DC2-0B20-4D69-9A06-AFDA82EB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A6BF-4905-4866-826E-C2F73F0AE26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79687"/>
            <a:ext cx="5562610" cy="3665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09E1D-9DFE-49F5-8980-6A53AF27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43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8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2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5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2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75FC9-ED3E-4878-8704-EDC72456573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72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75FC9-ED3E-4878-8704-EDC72456573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4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0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8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4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E1D-9DFE-49F5-8980-6A53AF27B4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21, 2016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352469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CE51FB0C-312C-4E6A-9B69-F434446A5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CE51FB0C-312C-4E6A-9B69-F434446A5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3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CE51FB0C-312C-4E6A-9B69-F434446A5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CE51FB0C-312C-4E6A-9B69-F434446A5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1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ashboard.il60by25.org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robinson@niu.edu" TargetMode="External"/><Relationship Id="rId2" Type="http://schemas.openxmlformats.org/officeDocument/2006/relationships/hyperlink" Target="mailto:ajclemens@niu.ed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jcarlson@senecahs.org" TargetMode="External"/><Relationship Id="rId5" Type="http://schemas.openxmlformats.org/officeDocument/2006/relationships/hyperlink" Target="mailto:enjuguna@niu.edu" TargetMode="External"/><Relationship Id="rId4" Type="http://schemas.openxmlformats.org/officeDocument/2006/relationships/hyperlink" Target="mailto:joanne.kantner@kishwaukeecolleg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Solutions to Workforce Readiness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7010400" cy="228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Northern Illinois Regional P-20 Network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Amy Jo Clemens, NIU P-20 Center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Diana Robinson, NIU Center for Governmental Studies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Joanne Kantner, </a:t>
            </a:r>
            <a:r>
              <a:rPr lang="en-US" sz="1800" dirty="0" err="1" smtClean="0">
                <a:solidFill>
                  <a:schemeClr val="tx1"/>
                </a:solidFill>
              </a:rPr>
              <a:t>Kishwaukee</a:t>
            </a:r>
            <a:r>
              <a:rPr lang="en-US" sz="1800" dirty="0" smtClean="0">
                <a:solidFill>
                  <a:schemeClr val="tx1"/>
                </a:solidFill>
              </a:rPr>
              <a:t> College Adult Education and Transitions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Edith Njuguna, NIU Education Systems Center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James Carlson, Superintendent Seneca District 160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5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WIOA Partnerships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77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800" b="1" dirty="0" smtClean="0"/>
              <a:t>WIOA Definition:  Career Pathways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combination of rigorous and high quality education, training, and other services that— (A) aligns with the skill needs of industries in the </a:t>
            </a:r>
            <a:r>
              <a:rPr lang="en-US" dirty="0" smtClean="0"/>
              <a:t>regional and local economy; </a:t>
            </a:r>
            <a:r>
              <a:rPr lang="en-US" dirty="0"/>
              <a:t>(B) prepares an individual to be successful in any of a full range of secondary or postsecondary education </a:t>
            </a:r>
            <a:r>
              <a:rPr lang="en-US" dirty="0" smtClean="0"/>
              <a:t>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Regional P-20 Supporting </a:t>
            </a:r>
            <a:r>
              <a:rPr lang="en-US" sz="3600" b="1" dirty="0"/>
              <a:t>WIOA Implementation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85"/>
            <a:ext cx="8229600" cy="49354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Strategic Planning</a:t>
            </a:r>
            <a:endParaRPr lang="en-US" sz="2800" dirty="0"/>
          </a:p>
          <a:p>
            <a:pPr lvl="1"/>
            <a:r>
              <a:rPr lang="en-US" dirty="0"/>
              <a:t>Knowing the region's needs and resources to achieve goals</a:t>
            </a:r>
            <a:endParaRPr lang="en-US" sz="2400" dirty="0"/>
          </a:p>
          <a:p>
            <a:pPr lvl="0"/>
            <a:r>
              <a:rPr lang="en-US" dirty="0"/>
              <a:t>System Involvement </a:t>
            </a:r>
            <a:endParaRPr lang="en-US" sz="2800" dirty="0"/>
          </a:p>
          <a:p>
            <a:pPr lvl="1"/>
            <a:r>
              <a:rPr lang="en-US" dirty="0"/>
              <a:t>Engaging stakeholders in the process as part of the </a:t>
            </a:r>
            <a:r>
              <a:rPr lang="en-US" dirty="0" smtClean="0"/>
              <a:t>solution</a:t>
            </a:r>
          </a:p>
          <a:p>
            <a:pPr lvl="0"/>
            <a:r>
              <a:rPr lang="en-US" dirty="0" smtClean="0"/>
              <a:t>Evaluation </a:t>
            </a:r>
            <a:r>
              <a:rPr lang="en-US" dirty="0"/>
              <a:t>&amp; Improvement </a:t>
            </a:r>
            <a:endParaRPr lang="en-US" sz="2800" dirty="0"/>
          </a:p>
          <a:p>
            <a:pPr lvl="1"/>
            <a:r>
              <a:rPr lang="en-US" dirty="0"/>
              <a:t>Data-driven strategies that can be </a:t>
            </a:r>
            <a:r>
              <a:rPr lang="en-US" dirty="0" smtClean="0"/>
              <a:t>measured</a:t>
            </a:r>
          </a:p>
          <a:p>
            <a:pPr lvl="0"/>
            <a:r>
              <a:rPr lang="en-US" dirty="0"/>
              <a:t>Career Pathways Development </a:t>
            </a:r>
            <a:endParaRPr lang="en-US" sz="280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elf-study </a:t>
            </a:r>
            <a:r>
              <a:rPr lang="en-US" dirty="0"/>
              <a:t>resource </a:t>
            </a:r>
            <a:r>
              <a:rPr lang="en-US" dirty="0" smtClean="0"/>
              <a:t>to develop programs that align </a:t>
            </a:r>
            <a:r>
              <a:rPr lang="en-US" dirty="0"/>
              <a:t>with the skill needs of industries in the economy 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941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/>
              <a:t>Using Workforce Data in Educational Programming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Core </a:t>
            </a:r>
            <a:r>
              <a:rPr lang="en-US" dirty="0"/>
              <a:t>workforce </a:t>
            </a:r>
            <a:r>
              <a:rPr lang="en-US" dirty="0" smtClean="0"/>
              <a:t>questions: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types of jobs do we want to prepare our students for?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level of demand are we likely to see?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 our students need to be prepared to access good jobs and careers?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043"/>
            <a:ext cx="3276600" cy="26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</a:t>
            </a:r>
            <a:r>
              <a:rPr lang="en-US" b="1" dirty="0"/>
              <a:t>types of jobs </a:t>
            </a:r>
            <a:r>
              <a:rPr lang="en-US" b="1" dirty="0" smtClean="0"/>
              <a:t>should we  </a:t>
            </a:r>
            <a:r>
              <a:rPr lang="en-US" b="1" dirty="0"/>
              <a:t>prepare our students for?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regionally</a:t>
            </a:r>
          </a:p>
          <a:p>
            <a:pPr lvl="1"/>
            <a:r>
              <a:rPr lang="en-US" dirty="0" smtClean="0"/>
              <a:t>More reflective of labor sheds</a:t>
            </a:r>
          </a:p>
          <a:p>
            <a:pPr lvl="1"/>
            <a:r>
              <a:rPr lang="en-US" dirty="0" smtClean="0"/>
              <a:t>More and more detailed data</a:t>
            </a:r>
          </a:p>
          <a:p>
            <a:r>
              <a:rPr lang="en-US" dirty="0" smtClean="0"/>
              <a:t>Who else is engaged in workforce planning (and how can we leverage their efforts)?</a:t>
            </a:r>
          </a:p>
          <a:p>
            <a:pPr lvl="1"/>
            <a:r>
              <a:rPr lang="en-US" dirty="0" smtClean="0"/>
              <a:t>Local Workforce Innovation Areas</a:t>
            </a:r>
          </a:p>
          <a:p>
            <a:pPr lvl="1"/>
            <a:r>
              <a:rPr lang="en-US" dirty="0" smtClean="0"/>
              <a:t>Community Colleges</a:t>
            </a:r>
          </a:p>
          <a:p>
            <a:pPr lvl="1"/>
            <a:r>
              <a:rPr lang="en-US" dirty="0" smtClean="0"/>
              <a:t>Economic Development Agencies</a:t>
            </a:r>
          </a:p>
          <a:p>
            <a:pPr lvl="1"/>
            <a:r>
              <a:rPr lang="en-US" dirty="0" smtClean="0"/>
              <a:t>Employer Associations</a:t>
            </a:r>
          </a:p>
          <a:p>
            <a:pPr lvl="1"/>
            <a:r>
              <a:rPr lang="en-US" dirty="0" smtClean="0"/>
              <a:t>Regional Planning Organizations</a:t>
            </a:r>
          </a:p>
          <a:p>
            <a:pPr lvl="1"/>
            <a:r>
              <a:rPr lang="en-US" dirty="0" smtClean="0"/>
              <a:t>Universities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Primary Geographies for</a:t>
            </a:r>
            <a:br>
              <a:rPr lang="en-US" b="1" dirty="0" smtClean="0"/>
            </a:br>
            <a:r>
              <a:rPr lang="en-US" b="1" dirty="0" smtClean="0"/>
              <a:t> Workforce Data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600201"/>
            <a:ext cx="54311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Look For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Basic labor market dynamics – sectors, occupations, trends</a:t>
            </a:r>
          </a:p>
          <a:p>
            <a:r>
              <a:rPr lang="en-US" dirty="0" smtClean="0"/>
              <a:t>Where largest/fastest growth is occurring</a:t>
            </a:r>
          </a:p>
          <a:p>
            <a:pPr lvl="1"/>
            <a:r>
              <a:rPr lang="en-US" dirty="0" smtClean="0"/>
              <a:t>Expansion vs. turnover</a:t>
            </a:r>
          </a:p>
          <a:p>
            <a:pPr lvl="1"/>
            <a:r>
              <a:rPr lang="en-US" dirty="0" smtClean="0"/>
              <a:t>Impact of demographic change</a:t>
            </a:r>
          </a:p>
          <a:p>
            <a:r>
              <a:rPr lang="en-US" dirty="0" smtClean="0"/>
              <a:t>New and emerging jobs</a:t>
            </a:r>
          </a:p>
          <a:p>
            <a:r>
              <a:rPr lang="en-US" dirty="0" smtClean="0"/>
              <a:t>Needs of different clusters</a:t>
            </a:r>
          </a:p>
          <a:p>
            <a:pPr lvl="1"/>
            <a:r>
              <a:rPr lang="en-US" dirty="0" smtClean="0"/>
              <a:t>Leading/growth</a:t>
            </a:r>
          </a:p>
          <a:p>
            <a:pPr lvl="1"/>
            <a:r>
              <a:rPr lang="en-US" dirty="0" smtClean="0"/>
              <a:t>Emerging</a:t>
            </a:r>
          </a:p>
          <a:p>
            <a:pPr lvl="1"/>
            <a:r>
              <a:rPr lang="en-US" dirty="0" smtClean="0"/>
              <a:t>Mature</a:t>
            </a:r>
          </a:p>
          <a:p>
            <a:r>
              <a:rPr lang="en-US" dirty="0" smtClean="0"/>
              <a:t>Living wage jobs (MIT)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2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762000"/>
            <a:ext cx="653388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level of demand </a:t>
            </a:r>
            <a:r>
              <a:rPr lang="en-US" b="1" dirty="0" smtClean="0"/>
              <a:t>is likely?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current demand as well as short- and long-term</a:t>
            </a:r>
          </a:p>
          <a:p>
            <a:r>
              <a:rPr lang="en-US" dirty="0" smtClean="0"/>
              <a:t>Current:  Real-time LMI (Help Wanted Online, Burning Glass) but subscription-based or large area (EDR)</a:t>
            </a:r>
          </a:p>
          <a:p>
            <a:r>
              <a:rPr lang="en-US" dirty="0" smtClean="0"/>
              <a:t>Employment projections are available</a:t>
            </a:r>
          </a:p>
          <a:p>
            <a:pPr lvl="1"/>
            <a:r>
              <a:rPr lang="en-US" dirty="0" smtClean="0"/>
              <a:t>Detail only for large areas </a:t>
            </a:r>
          </a:p>
          <a:p>
            <a:pPr lvl="1"/>
            <a:r>
              <a:rPr lang="en-US" dirty="0" smtClean="0"/>
              <a:t>County data is aggregated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48200"/>
            <a:ext cx="2819400" cy="2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1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How </a:t>
            </a:r>
            <a:r>
              <a:rPr lang="en-US" b="1" dirty="0"/>
              <a:t>do we manage supply in light of this demand?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what employers need – focus on basic employability and workplace literacy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estimates of the student pipeline and compare with areas of demand.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Collaborate with workforce partners to agree on priority sectors, occupations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about new models:  talent pipeline management, youth apprenticeship, career pathways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“Discussion Framework” to begin the conversation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48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Northern Illinois Regional </a:t>
            </a:r>
            <a:br>
              <a:rPr lang="en-US" dirty="0" smtClean="0"/>
            </a:br>
            <a:r>
              <a:rPr lang="en-US" dirty="0" smtClean="0"/>
              <a:t>P-20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/>
              <a:t>Illinois P-20 Council’s </a:t>
            </a:r>
            <a:r>
              <a:rPr lang="en-US" dirty="0"/>
              <a:t>goal is </a:t>
            </a:r>
            <a:r>
              <a:rPr lang="en-US" b="1" dirty="0"/>
              <a:t>to increase the proportion of adults in Illinois with high-quality degrees and credentials to 60% by the year 2025.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Northern Illinois Regional P-20 Network </a:t>
            </a:r>
            <a:r>
              <a:rPr lang="en-US" b="1" dirty="0"/>
              <a:t>collaborates to increase college and career success for our students through regional action toward the 60/2025 goal.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2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Seneca High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Using Jobs Data to Guide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Educational Decisions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Goals</a:t>
            </a:r>
          </a:p>
          <a:p>
            <a:r>
              <a:rPr lang="en-US" dirty="0" smtClean="0"/>
              <a:t>Series of Staff Presentations</a:t>
            </a:r>
          </a:p>
          <a:p>
            <a:r>
              <a:rPr lang="en-US" dirty="0" smtClean="0"/>
              <a:t>New Mission, Vision, and Core Values</a:t>
            </a:r>
          </a:p>
          <a:p>
            <a:r>
              <a:rPr lang="en-US" dirty="0" smtClean="0"/>
              <a:t>Curriculum Model: Emphasis on Core Competencies</a:t>
            </a:r>
          </a:p>
          <a:p>
            <a:r>
              <a:rPr lang="en-US" dirty="0" smtClean="0"/>
              <a:t>Instructional Model: More Inquiry less Direct Instruction</a:t>
            </a:r>
          </a:p>
          <a:p>
            <a:r>
              <a:rPr lang="en-US" dirty="0" smtClean="0"/>
              <a:t>Focus on Life After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1. </a:t>
            </a:r>
            <a:r>
              <a:rPr lang="en-US" dirty="0"/>
              <a:t>With the retirement of a CTE Instructor and a declining enrollment, how do we balance our course offerings and right size our staff?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2</a:t>
            </a:r>
            <a:r>
              <a:rPr lang="en-US" dirty="0"/>
              <a:t>. Are we offering our students the CTE opportunities that will lead to a career? </a:t>
            </a:r>
            <a:r>
              <a:rPr lang="en-US" b="1" dirty="0">
                <a:solidFill>
                  <a:srgbClr val="C00000"/>
                </a:solidFill>
              </a:rPr>
              <a:t>(Jobs Data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3</a:t>
            </a:r>
            <a:r>
              <a:rPr lang="en-US" dirty="0"/>
              <a:t>. How can we consolidate sections with lower enrollment while minimizing singletons?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4</a:t>
            </a:r>
            <a:r>
              <a:rPr lang="en-US" dirty="0"/>
              <a:t>. During second semester, several sections of course offerings experience attrition in student enrollment.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can we promote work-based </a:t>
            </a:r>
            <a:r>
              <a:rPr lang="en-US" dirty="0" smtClean="0"/>
              <a:t>learning opportunities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Desired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SHS offers a modern CTE program which will allow students:</a:t>
            </a:r>
          </a:p>
          <a:p>
            <a:pPr lvl="0"/>
            <a:r>
              <a:rPr lang="en-US" dirty="0"/>
              <a:t>To earn college credit or a certification;</a:t>
            </a:r>
          </a:p>
          <a:p>
            <a:pPr lvl="0"/>
            <a:r>
              <a:rPr lang="en-US" dirty="0"/>
              <a:t>To develop skills necessary for the workplace success;</a:t>
            </a:r>
          </a:p>
          <a:p>
            <a:pPr lvl="0"/>
            <a:r>
              <a:rPr lang="en-US" dirty="0"/>
              <a:t>Of all ability levels to experience success; and</a:t>
            </a:r>
          </a:p>
          <a:p>
            <a:pPr lvl="0"/>
            <a:r>
              <a:rPr lang="en-US" dirty="0"/>
              <a:t>To pursue their aptitudes and interests.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38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/>
              <a:t>limitations </a:t>
            </a:r>
          </a:p>
          <a:p>
            <a:r>
              <a:rPr lang="en-US" dirty="0" smtClean="0"/>
              <a:t>Prerequisites </a:t>
            </a:r>
            <a:endParaRPr lang="en-US" dirty="0"/>
          </a:p>
          <a:p>
            <a:r>
              <a:rPr lang="en-US" dirty="0" smtClean="0"/>
              <a:t>Equipment </a:t>
            </a:r>
            <a:r>
              <a:rPr lang="en-US" dirty="0"/>
              <a:t>requirements</a:t>
            </a:r>
          </a:p>
          <a:p>
            <a:r>
              <a:rPr lang="en-US" dirty="0" smtClean="0"/>
              <a:t>Modifications </a:t>
            </a:r>
            <a:r>
              <a:rPr lang="en-US" dirty="0"/>
              <a:t>to existing course curricula </a:t>
            </a:r>
          </a:p>
          <a:p>
            <a:r>
              <a:rPr lang="en-US" dirty="0" smtClean="0"/>
              <a:t>Jobs </a:t>
            </a:r>
            <a:r>
              <a:rPr lang="en-US" dirty="0"/>
              <a:t>data</a:t>
            </a:r>
          </a:p>
          <a:p>
            <a:r>
              <a:rPr lang="en-US" dirty="0" smtClean="0"/>
              <a:t>Block </a:t>
            </a:r>
            <a:r>
              <a:rPr lang="en-US" dirty="0"/>
              <a:t>Scheduling </a:t>
            </a:r>
            <a:endParaRPr lang="en-US" dirty="0" smtClean="0"/>
          </a:p>
          <a:p>
            <a:r>
              <a:rPr lang="en-US" dirty="0" smtClean="0"/>
              <a:t>Territoriality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36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300"/>
              </a:spcAft>
            </a:pPr>
            <a:r>
              <a:rPr lang="en-US" sz="4200" dirty="0"/>
              <a:t>September </a:t>
            </a:r>
            <a:r>
              <a:rPr lang="en-US" sz="4200" dirty="0" smtClean="0"/>
              <a:t>1</a:t>
            </a:r>
            <a:r>
              <a:rPr lang="en-US" sz="4200" dirty="0"/>
              <a:t>		Email </a:t>
            </a:r>
            <a:r>
              <a:rPr lang="en-US" sz="4200" dirty="0" smtClean="0"/>
              <a:t>to-do list </a:t>
            </a:r>
            <a:r>
              <a:rPr lang="en-US" sz="4200" dirty="0"/>
              <a:t>Guidance </a:t>
            </a:r>
            <a:r>
              <a:rPr lang="en-US" sz="4200" dirty="0" smtClean="0"/>
              <a:t>&amp; </a:t>
            </a:r>
            <a:r>
              <a:rPr lang="en-US" sz="4200" dirty="0"/>
              <a:t>consult with SRAVTE</a:t>
            </a:r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3		</a:t>
            </a:r>
            <a:r>
              <a:rPr lang="en-US" sz="4200" b="1" dirty="0" smtClean="0">
                <a:solidFill>
                  <a:srgbClr val="C00000"/>
                </a:solidFill>
              </a:rPr>
              <a:t>Want Ads &amp; Occupational Projections </a:t>
            </a:r>
            <a:r>
              <a:rPr lang="en-US" sz="4200" dirty="0" smtClean="0"/>
              <a:t>review </a:t>
            </a:r>
            <a:endParaRPr lang="en-US" sz="4200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</a:t>
            </a:r>
            <a:r>
              <a:rPr lang="en-US" sz="4200" dirty="0"/>
              <a:t>4		Meeting with Guidance </a:t>
            </a:r>
            <a:endParaRPr lang="en-US" sz="4200" dirty="0" smtClean="0"/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9		Task Document Emailed </a:t>
            </a:r>
            <a:endParaRPr lang="en-US" sz="4200" dirty="0"/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</a:t>
            </a:r>
            <a:r>
              <a:rPr lang="en-US" sz="4200" dirty="0"/>
              <a:t>11		Introductory Meeting with CTE </a:t>
            </a:r>
            <a:r>
              <a:rPr lang="en-US" sz="4200" dirty="0" smtClean="0"/>
              <a:t>Department </a:t>
            </a:r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17		</a:t>
            </a:r>
            <a:r>
              <a:rPr lang="en-US" sz="4200" b="1" dirty="0" smtClean="0">
                <a:solidFill>
                  <a:srgbClr val="C00000"/>
                </a:solidFill>
              </a:rPr>
              <a:t>Want </a:t>
            </a:r>
            <a:r>
              <a:rPr lang="en-US" sz="4200" b="1" dirty="0">
                <a:solidFill>
                  <a:srgbClr val="C00000"/>
                </a:solidFill>
              </a:rPr>
              <a:t>Ads &amp; Occupational Projections </a:t>
            </a:r>
            <a:r>
              <a:rPr lang="en-US" sz="4200" dirty="0" smtClean="0"/>
              <a:t>to CTE</a:t>
            </a:r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21		Email Emerging </a:t>
            </a:r>
            <a:r>
              <a:rPr lang="en-US" sz="4200" b="1" dirty="0" smtClean="0">
                <a:solidFill>
                  <a:srgbClr val="C00000"/>
                </a:solidFill>
              </a:rPr>
              <a:t>Jobs Report </a:t>
            </a:r>
            <a:r>
              <a:rPr lang="en-US" sz="4200" dirty="0" smtClean="0"/>
              <a:t>from NIU P20 Network</a:t>
            </a:r>
            <a:endParaRPr lang="en-US" sz="4200" dirty="0"/>
          </a:p>
          <a:p>
            <a:pPr>
              <a:spcAft>
                <a:spcPts val="300"/>
              </a:spcAft>
            </a:pPr>
            <a:r>
              <a:rPr lang="en-US" sz="4200" dirty="0" smtClean="0"/>
              <a:t>September 29	</a:t>
            </a:r>
            <a:r>
              <a:rPr lang="en-US" sz="4200" dirty="0"/>
              <a:t>	Problem-Solving Meeting #1 with </a:t>
            </a:r>
            <a:r>
              <a:rPr lang="en-US" sz="4200" dirty="0" smtClean="0"/>
              <a:t>CTE/Guidance</a:t>
            </a:r>
            <a:endParaRPr lang="en-US" sz="4200" dirty="0"/>
          </a:p>
          <a:p>
            <a:pPr>
              <a:spcAft>
                <a:spcPts val="300"/>
              </a:spcAft>
            </a:pPr>
            <a:r>
              <a:rPr lang="en-US" sz="4200" dirty="0"/>
              <a:t>October 8	 	Problem-Solving Meeting #2 with CTE/Guidance</a:t>
            </a:r>
          </a:p>
          <a:p>
            <a:pPr>
              <a:spcAft>
                <a:spcPts val="300"/>
              </a:spcAft>
            </a:pPr>
            <a:r>
              <a:rPr lang="en-US" sz="4200" dirty="0" smtClean="0"/>
              <a:t>October 20	</a:t>
            </a:r>
            <a:r>
              <a:rPr lang="en-US" sz="4200" dirty="0"/>
              <a:t>	</a:t>
            </a:r>
            <a:r>
              <a:rPr lang="en-US" sz="4200" dirty="0" smtClean="0"/>
              <a:t>Draft Solution</a:t>
            </a:r>
            <a:endParaRPr lang="en-US" sz="4200" dirty="0"/>
          </a:p>
          <a:p>
            <a:pPr>
              <a:spcAft>
                <a:spcPts val="300"/>
              </a:spcAft>
            </a:pPr>
            <a:r>
              <a:rPr lang="en-US" sz="4200" dirty="0" smtClean="0"/>
              <a:t>October 23</a:t>
            </a:r>
            <a:r>
              <a:rPr lang="en-US" sz="4200" dirty="0"/>
              <a:t>		Draft Solution Review</a:t>
            </a:r>
          </a:p>
          <a:p>
            <a:pPr>
              <a:spcAft>
                <a:spcPts val="300"/>
              </a:spcAft>
            </a:pPr>
            <a:r>
              <a:rPr lang="en-US" sz="4200" dirty="0" smtClean="0"/>
              <a:t>October 30</a:t>
            </a:r>
            <a:r>
              <a:rPr lang="en-US" sz="4200" dirty="0"/>
              <a:t>		Edit changes – Final Recommendation </a:t>
            </a:r>
          </a:p>
          <a:p>
            <a:pPr>
              <a:spcAft>
                <a:spcPts val="300"/>
              </a:spcAft>
            </a:pPr>
            <a:r>
              <a:rPr lang="en-US" sz="4200" dirty="0" smtClean="0"/>
              <a:t>November </a:t>
            </a:r>
            <a:r>
              <a:rPr lang="en-US" sz="4200" dirty="0"/>
              <a:t>15		Final Recommendation to Guidance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2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Jobs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Affirm what we have been hearing </a:t>
            </a:r>
          </a:p>
          <a:p>
            <a:r>
              <a:rPr lang="en-US" dirty="0" smtClean="0"/>
              <a:t>Educate administration, guidance, &amp; CTE staff</a:t>
            </a:r>
          </a:p>
          <a:p>
            <a:r>
              <a:rPr lang="en-US" dirty="0" smtClean="0"/>
              <a:t>Analyze our current offerings and curriculum</a:t>
            </a:r>
          </a:p>
          <a:p>
            <a:r>
              <a:rPr lang="en-US" dirty="0" smtClean="0"/>
              <a:t>Gave us permission to dream</a:t>
            </a:r>
          </a:p>
          <a:p>
            <a:r>
              <a:rPr lang="en-US" dirty="0" smtClean="0"/>
              <a:t>Contributed to a problem solving mode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6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the Jobs Data Said…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Truck Drivers</a:t>
            </a:r>
          </a:p>
          <a:p>
            <a:r>
              <a:rPr lang="en-US" dirty="0" smtClean="0"/>
              <a:t>Production – Assembler, Fabricator, Welder</a:t>
            </a:r>
          </a:p>
          <a:p>
            <a:r>
              <a:rPr lang="en-US" dirty="0" smtClean="0"/>
              <a:t>Logistics</a:t>
            </a:r>
          </a:p>
          <a:p>
            <a:r>
              <a:rPr lang="en-US" dirty="0" smtClean="0"/>
              <a:t>Engineers</a:t>
            </a:r>
          </a:p>
          <a:p>
            <a:r>
              <a:rPr lang="en-US" dirty="0" smtClean="0"/>
              <a:t>IT</a:t>
            </a:r>
          </a:p>
          <a:p>
            <a:r>
              <a:rPr lang="en-US" dirty="0" smtClean="0"/>
              <a:t>Maintenance/Repair/Mechanics  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</a:t>
            </a:r>
          </a:p>
          <a:p>
            <a:r>
              <a:rPr lang="en-US" dirty="0" smtClean="0"/>
              <a:t>Health </a:t>
            </a:r>
            <a:r>
              <a:rPr lang="en-US" dirty="0"/>
              <a:t>Care</a:t>
            </a:r>
          </a:p>
          <a:p>
            <a:r>
              <a:rPr lang="en-US" dirty="0" smtClean="0"/>
              <a:t>Retail</a:t>
            </a:r>
          </a:p>
          <a:p>
            <a:r>
              <a:rPr lang="en-US" dirty="0" smtClean="0"/>
              <a:t>Food Service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3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Preserved all programs</a:t>
            </a:r>
          </a:p>
          <a:p>
            <a:pPr marL="0" indent="0">
              <a:buNone/>
            </a:pPr>
            <a:r>
              <a:rPr lang="en-US" sz="4300" dirty="0" smtClean="0"/>
              <a:t>Reduced </a:t>
            </a:r>
            <a:r>
              <a:rPr lang="en-US" sz="4300" dirty="0"/>
              <a:t>Sections </a:t>
            </a:r>
            <a:endParaRPr lang="en-US" sz="4300" dirty="0" smtClean="0"/>
          </a:p>
          <a:p>
            <a:pPr marL="0" indent="0">
              <a:buNone/>
            </a:pPr>
            <a:r>
              <a:rPr lang="en-US" sz="4300" dirty="0" smtClean="0"/>
              <a:t>Updated Course Names </a:t>
            </a:r>
          </a:p>
          <a:p>
            <a:pPr marL="0" indent="0">
              <a:buNone/>
            </a:pPr>
            <a:r>
              <a:rPr lang="en-US" sz="4300" dirty="0" smtClean="0"/>
              <a:t>Updated Foci of Curricula</a:t>
            </a:r>
          </a:p>
          <a:p>
            <a:pPr marL="0" indent="0">
              <a:buNone/>
            </a:pPr>
            <a:r>
              <a:rPr lang="en-US" sz="4300" dirty="0" smtClean="0"/>
              <a:t>Added New Courses</a:t>
            </a:r>
          </a:p>
          <a:p>
            <a:pPr marL="0" indent="0">
              <a:buNone/>
            </a:pPr>
            <a:r>
              <a:rPr lang="en-US" sz="4300" dirty="0" smtClean="0"/>
              <a:t>All One Department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50"/>
              </a:spcBef>
            </a:pP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</a:rPr>
              <a:t>Supporting regions to increase meaningful and equitable postsecondary attainment</a:t>
            </a:r>
          </a:p>
          <a:p>
            <a:endParaRPr lang="en-US" dirty="0"/>
          </a:p>
        </p:txBody>
      </p:sp>
      <p:pic>
        <p:nvPicPr>
          <p:cNvPr id="4" name="Picture 3" descr="60by25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898"/>
            <a:ext cx="2749868" cy="227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5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15025" cy="994172"/>
          </a:xfrm>
        </p:spPr>
        <p:txBody>
          <a:bodyPr/>
          <a:lstStyle/>
          <a:p>
            <a:r>
              <a:rPr lang="en-US" dirty="0" smtClean="0"/>
              <a:t>Participating Institutions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0880"/>
              </p:ext>
            </p:extLst>
          </p:nvPr>
        </p:nvGraphicFramePr>
        <p:xfrm>
          <a:off x="1066800" y="1447804"/>
          <a:ext cx="4190999" cy="46401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1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16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Community Colleges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School Districts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College of DuPage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Naperville 203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College of Lake County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Elgin</a:t>
                      </a:r>
                      <a:r>
                        <a:rPr lang="en-US" sz="1300" baseline="0" dirty="0" smtClean="0"/>
                        <a:t> Community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Elgin U-46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98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Harper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Arlington Heights HS 214</a:t>
                      </a:r>
                    </a:p>
                    <a:p>
                      <a:r>
                        <a:rPr lang="en-US" sz="1300" dirty="0" smtClean="0"/>
                        <a:t>Barrington HS 220</a:t>
                      </a:r>
                    </a:p>
                    <a:p>
                      <a:r>
                        <a:rPr lang="en-US" sz="1300" dirty="0" smtClean="0"/>
                        <a:t>Palatine HS 211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39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Illinois Valley Community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Seneca Township HS 160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68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Kishwaukee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DeKalb 428</a:t>
                      </a:r>
                    </a:p>
                    <a:p>
                      <a:r>
                        <a:rPr lang="en-US" sz="1300" dirty="0" smtClean="0"/>
                        <a:t>Rochelle HS 212</a:t>
                      </a:r>
                    </a:p>
                    <a:p>
                      <a:r>
                        <a:rPr lang="en-US" sz="1300" dirty="0" smtClean="0"/>
                        <a:t>Sycamore 427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McHenry</a:t>
                      </a:r>
                      <a:r>
                        <a:rPr lang="en-US" sz="1300" baseline="0" dirty="0" smtClean="0"/>
                        <a:t> County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Huntley 158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50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Rock Valley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Rockford 205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39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Sauk</a:t>
                      </a:r>
                      <a:r>
                        <a:rPr lang="en-US" sz="1300" baseline="0" dirty="0" smtClean="0"/>
                        <a:t> Valley Community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River Bend 2, Rock Falls 301,</a:t>
                      </a:r>
                      <a:r>
                        <a:rPr lang="en-US" sz="1300" baseline="0" dirty="0" smtClean="0"/>
                        <a:t> Sterling 5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39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Waubonsee Community College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Hinckley-Big Rock 429</a:t>
                      </a:r>
                    </a:p>
                    <a:p>
                      <a:r>
                        <a:rPr lang="en-US" sz="1300" dirty="0" err="1" smtClean="0"/>
                        <a:t>Kaneland</a:t>
                      </a:r>
                      <a:r>
                        <a:rPr lang="en-US" sz="1300" baseline="0" dirty="0" smtClean="0"/>
                        <a:t> 302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82428" y="1447804"/>
            <a:ext cx="25423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Education Agencies and Organizations</a:t>
            </a:r>
          </a:p>
          <a:p>
            <a:endParaRPr lang="en-US" sz="1600" dirty="0"/>
          </a:p>
          <a:p>
            <a:r>
              <a:rPr lang="en-US" sz="1600" dirty="0"/>
              <a:t>IL Board of Higher Education</a:t>
            </a:r>
          </a:p>
          <a:p>
            <a:r>
              <a:rPr lang="en-US" sz="1600" dirty="0"/>
              <a:t>IL Community College Board</a:t>
            </a:r>
          </a:p>
          <a:p>
            <a:r>
              <a:rPr lang="en-US" sz="1600" dirty="0"/>
              <a:t>IL State Board of Education</a:t>
            </a:r>
          </a:p>
          <a:p>
            <a:r>
              <a:rPr lang="en-US" sz="1600" dirty="0"/>
              <a:t>Advance Illinois</a:t>
            </a:r>
          </a:p>
          <a:p>
            <a:r>
              <a:rPr lang="en-US" sz="1600" dirty="0"/>
              <a:t>Early Childhood Action</a:t>
            </a:r>
          </a:p>
          <a:p>
            <a:r>
              <a:rPr lang="en-US" sz="1600" dirty="0"/>
              <a:t>IL Business Roundtable</a:t>
            </a:r>
          </a:p>
          <a:p>
            <a:r>
              <a:rPr lang="en-US" sz="1600" dirty="0"/>
              <a:t>IL P-20 Council</a:t>
            </a:r>
          </a:p>
          <a:p>
            <a:r>
              <a:rPr lang="en-US" sz="1600" dirty="0"/>
              <a:t>IL Workforce Investment Board</a:t>
            </a:r>
          </a:p>
          <a:p>
            <a:r>
              <a:rPr lang="en-US" sz="1600" dirty="0"/>
              <a:t>Northern Illinois University</a:t>
            </a:r>
          </a:p>
          <a:p>
            <a:r>
              <a:rPr lang="en-US" sz="1600" dirty="0"/>
              <a:t>Northwest Educational Council for Student Success</a:t>
            </a:r>
          </a:p>
          <a:p>
            <a:r>
              <a:rPr lang="en-US" sz="1600" dirty="0"/>
              <a:t>University Center of Lake County</a:t>
            </a:r>
          </a:p>
          <a:p>
            <a:r>
              <a:rPr lang="en-US" sz="1600" dirty="0"/>
              <a:t>4 C (B-3</a:t>
            </a:r>
            <a:r>
              <a:rPr lang="en-US" sz="1600" baseline="30000" dirty="0"/>
              <a:t>rd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9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How does the 60 by 25 Network support regions?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Manage a </a:t>
            </a:r>
            <a:r>
              <a:rPr lang="en-US" b="1" dirty="0"/>
              <a:t>peer-to-peer learning and action network </a:t>
            </a:r>
            <a:r>
              <a:rPr lang="en-US" dirty="0"/>
              <a:t>by: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Holding an annual convening to bring together communities, technical experts, and state/national leaders  </a:t>
            </a:r>
            <a:endParaRPr lang="en-US" sz="1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ocumenting </a:t>
            </a:r>
            <a:r>
              <a:rPr lang="en-US" dirty="0"/>
              <a:t>and sharing best practices in partnership with internal and external members</a:t>
            </a:r>
            <a:endParaRPr lang="en-US" sz="1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Connecting local community efforts to state policy to advance the state’s 60 by 25 goal</a:t>
            </a:r>
            <a:endParaRPr lang="en-US" sz="1500" dirty="0"/>
          </a:p>
          <a:p>
            <a:pPr lvl="0"/>
            <a:r>
              <a:rPr lang="en-US" b="1" dirty="0"/>
              <a:t>Provide technical assistance </a:t>
            </a:r>
            <a:r>
              <a:rPr lang="en-US" dirty="0"/>
              <a:t>on collective </a:t>
            </a:r>
            <a:r>
              <a:rPr lang="en-US" dirty="0" smtClean="0"/>
              <a:t>impact, college and career pathways, work-based learning, and </a:t>
            </a:r>
            <a:r>
              <a:rPr lang="en-US" dirty="0"/>
              <a:t>other strategies to support regions to increase meaningful and equitable postsecondary attainment </a:t>
            </a:r>
            <a:endParaRPr lang="en-US" sz="1800" dirty="0"/>
          </a:p>
          <a:p>
            <a:pPr marL="0" indent="0">
              <a:spcAft>
                <a:spcPts val="135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pPr defTabSz="685800">
              <a:defRPr/>
            </a:pPr>
            <a:fld id="{540BFDBE-36C1-4306-8DAB-884CCB50029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37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Additional Supports for Leadership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Provide a mechanism to gather and curate critical data using a </a:t>
            </a:r>
            <a:r>
              <a:rPr lang="en-US" b="1" dirty="0"/>
              <a:t>community dashboard </a:t>
            </a:r>
            <a:r>
              <a:rPr lang="en-US" dirty="0"/>
              <a:t>that communities can use to: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Analyze regional information on education and workforce system characteristics and performance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Track progress on postsecondary education attainment and education-to-career objectives</a:t>
            </a:r>
            <a:endParaRPr lang="en-US" sz="1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Benchmark community efforts against state </a:t>
            </a:r>
            <a:r>
              <a:rPr lang="en-US" dirty="0" smtClean="0"/>
              <a:t>averages</a:t>
            </a:r>
          </a:p>
          <a:p>
            <a:pPr marL="342900" lvl="1" indent="0">
              <a:buNone/>
            </a:pPr>
            <a:r>
              <a:rPr lang="en-US" sz="1500" dirty="0">
                <a:hlinkClick r:id="rId2"/>
              </a:rPr>
              <a:t>http://dashboard.il60by25.org/</a:t>
            </a:r>
            <a:endParaRPr lang="en-US" sz="1500" dirty="0"/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dirty="0"/>
              <a:t>Serve as a </a:t>
            </a:r>
            <a:r>
              <a:rPr lang="en-US" b="1" dirty="0"/>
              <a:t>conduit for financial support </a:t>
            </a:r>
            <a:r>
              <a:rPr lang="en-US" dirty="0"/>
              <a:t>to communities for strategies to increase meaningful and equitable postsecondary attainment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17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Leadership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249" y="2147889"/>
            <a:ext cx="4834891" cy="3394472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950" b="1" dirty="0"/>
              <a:t>Documented partnership </a:t>
            </a:r>
            <a:r>
              <a:rPr lang="en-US" sz="1950" dirty="0"/>
              <a:t>involving employers, education, municipal leadership, &amp; community-based organizations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950" b="1" dirty="0"/>
              <a:t>Defined geographic community </a:t>
            </a:r>
            <a:r>
              <a:rPr lang="en-US" sz="1950" dirty="0"/>
              <a:t>of focus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950" b="1" dirty="0"/>
              <a:t>Plan for key strategies </a:t>
            </a:r>
            <a:r>
              <a:rPr lang="en-US" sz="1950" dirty="0"/>
              <a:t>for increasing meaningful and equitable postsecondary attainment</a:t>
            </a:r>
            <a:r>
              <a:rPr lang="en-US" sz="1950" b="1" dirty="0"/>
              <a:t>: </a:t>
            </a:r>
          </a:p>
          <a:p>
            <a:pPr lvl="1">
              <a:spcAft>
                <a:spcPts val="900"/>
              </a:spcAft>
            </a:pPr>
            <a:r>
              <a:rPr lang="en-US" sz="1950" b="1" dirty="0"/>
              <a:t>Prioritized STEM industry clusters </a:t>
            </a:r>
            <a:r>
              <a:rPr lang="en-US" sz="1950" dirty="0"/>
              <a:t>for career pathway systems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1950" b="1" dirty="0"/>
              <a:t>Identified trusted intermediary </a:t>
            </a:r>
            <a:r>
              <a:rPr lang="en-US" sz="1950" dirty="0"/>
              <a:t>organization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950" b="1" dirty="0"/>
              <a:t>5.     </a:t>
            </a:r>
            <a:r>
              <a:rPr lang="en-US" sz="1950" dirty="0"/>
              <a:t>Engage in </a:t>
            </a:r>
            <a:r>
              <a:rPr lang="en-US" sz="1950" b="1" dirty="0"/>
              <a:t>peer-to-peer learning </a:t>
            </a:r>
            <a:r>
              <a:rPr lang="en-US" sz="1950" dirty="0"/>
              <a:t>through the Network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6.    </a:t>
            </a:r>
            <a:r>
              <a:rPr lang="en-US" sz="1950" b="1" dirty="0"/>
              <a:t>Use data </a:t>
            </a:r>
            <a:r>
              <a:rPr lang="en-US" sz="1950" dirty="0"/>
              <a:t>for continuous improvement</a:t>
            </a:r>
          </a:p>
        </p:txBody>
      </p:sp>
      <p:pic>
        <p:nvPicPr>
          <p:cNvPr id="4" name="Picture 3" descr="60by25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53716"/>
            <a:ext cx="10287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878286" y="2125267"/>
            <a:ext cx="3056709" cy="3145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Aurora Regional Pathways to Prosperity</a:t>
            </a:r>
          </a:p>
          <a:p>
            <a:pPr algn="ctr"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East Side Aligned</a:t>
            </a:r>
          </a:p>
          <a:p>
            <a:pPr algn="ctr"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Health Professions Education Consortium of Lake County</a:t>
            </a:r>
          </a:p>
          <a:p>
            <a:pPr algn="ctr"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McLean  County</a:t>
            </a:r>
          </a:p>
          <a:p>
            <a:pPr algn="ctr"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NCI/Starved  Rock Region</a:t>
            </a:r>
          </a:p>
          <a:p>
            <a:pPr algn="ctr"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Northwest Educational Council for Student Success</a:t>
            </a:r>
          </a:p>
          <a:p>
            <a:pPr algn="ctr" defTabSz="685800">
              <a:defRPr/>
            </a:pP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Peoria Pathways to Prosperity</a:t>
            </a:r>
          </a:p>
        </p:txBody>
      </p:sp>
    </p:spTree>
    <p:extLst>
      <p:ext uri="{BB962C8B-B14F-4D97-AF65-F5344CB8AC3E}">
        <p14:creationId xmlns:p14="http://schemas.microsoft.com/office/powerpoint/2010/main" val="16191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80" y="619102"/>
            <a:ext cx="7006820" cy="51720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126" y="1200150"/>
            <a:ext cx="1937798" cy="1200150"/>
          </a:xfrm>
        </p:spPr>
        <p:txBody>
          <a:bodyPr/>
          <a:lstStyle/>
          <a:p>
            <a:r>
              <a:rPr lang="en-US" dirty="0" smtClean="0"/>
              <a:t>Community Dashboard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7" y="914400"/>
            <a:ext cx="7289923" cy="5144366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38126" y="1600200"/>
            <a:ext cx="1743074" cy="8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2000" b="1" dirty="0">
                <a:solidFill>
                  <a:srgbClr val="4472C4"/>
                </a:solidFill>
                <a:latin typeface="Calibri Light" panose="020F0302020204030204"/>
              </a:rPr>
              <a:t>Community Dashboard </a:t>
            </a:r>
          </a:p>
        </p:txBody>
      </p:sp>
    </p:spTree>
    <p:extLst>
      <p:ext uri="{BB962C8B-B14F-4D97-AF65-F5344CB8AC3E}">
        <p14:creationId xmlns:p14="http://schemas.microsoft.com/office/powerpoint/2010/main" val="1298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Future Focus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400" dirty="0"/>
              <a:t>Grow the regional “coalition of the willing”</a:t>
            </a:r>
          </a:p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400" dirty="0"/>
              <a:t>Continue to direct technical assistance and philanthropic resources to participating communities</a:t>
            </a:r>
          </a:p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400" dirty="0"/>
              <a:t>Work with agencies to align to state plans and state and federal funding streams</a:t>
            </a:r>
          </a:p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400" dirty="0"/>
              <a:t>Expand and further customize the dashboard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pPr defTabSz="685800">
              <a:defRPr/>
            </a:pPr>
            <a:fld id="{540BFDBE-36C1-4306-8DAB-884CCB50029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81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152400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Amy Jo Clemens, NIU P-20 </a:t>
            </a:r>
            <a:r>
              <a:rPr lang="en-US" dirty="0" smtClean="0"/>
              <a:t>Center  </a:t>
            </a:r>
          </a:p>
          <a:p>
            <a:r>
              <a:rPr lang="en-US" dirty="0" smtClean="0">
                <a:hlinkClick r:id="rId2"/>
              </a:rPr>
              <a:t>ajclemens@niu.edu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Diana </a:t>
            </a:r>
            <a:r>
              <a:rPr lang="en-US" dirty="0"/>
              <a:t>Robinson, NIU Center for Governmental </a:t>
            </a:r>
            <a:r>
              <a:rPr lang="en-US" dirty="0" smtClean="0"/>
              <a:t>Studies </a:t>
            </a:r>
            <a:r>
              <a:rPr lang="en-US" dirty="0" smtClean="0">
                <a:hlinkClick r:id="rId3"/>
              </a:rPr>
              <a:t>drobinson@niu.edu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Joanne Kantner, </a:t>
            </a:r>
            <a:r>
              <a:rPr lang="en-US" dirty="0" err="1"/>
              <a:t>Kishwaukee</a:t>
            </a:r>
            <a:r>
              <a:rPr lang="en-US" dirty="0"/>
              <a:t> College Adult Education and Transitions </a:t>
            </a:r>
            <a:r>
              <a:rPr lang="en-US" dirty="0" smtClean="0">
                <a:hlinkClick r:id="rId4"/>
              </a:rPr>
              <a:t>joanne.kantner@kishwaukeecollege.edu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Edith </a:t>
            </a:r>
            <a:r>
              <a:rPr lang="en-US" dirty="0"/>
              <a:t>Njuguna, NIU Education Systems Center </a:t>
            </a:r>
            <a:r>
              <a:rPr lang="en-US" dirty="0" smtClean="0">
                <a:hlinkClick r:id="rId5"/>
              </a:rPr>
              <a:t>enjuguna@niu.edu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James </a:t>
            </a:r>
            <a:r>
              <a:rPr lang="en-US" dirty="0"/>
              <a:t>Carlson, Superintendent Seneca District </a:t>
            </a:r>
            <a:r>
              <a:rPr lang="en-US" dirty="0" smtClean="0"/>
              <a:t>160 </a:t>
            </a:r>
          </a:p>
          <a:p>
            <a:r>
              <a:rPr lang="en-US" dirty="0" smtClean="0">
                <a:hlinkClick r:id="rId6"/>
              </a:rPr>
              <a:t>jcarlson@senecahs.org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a Regional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System-level approaches across all levels</a:t>
            </a:r>
          </a:p>
          <a:p>
            <a:r>
              <a:rPr lang="en-US" dirty="0" smtClean="0"/>
              <a:t>Convening and facilitating</a:t>
            </a:r>
          </a:p>
          <a:p>
            <a:r>
              <a:rPr lang="en-US" dirty="0" smtClean="0"/>
              <a:t>Sharing best practices and inspiration for change</a:t>
            </a:r>
          </a:p>
          <a:p>
            <a:r>
              <a:rPr lang="en-US" dirty="0" smtClean="0"/>
              <a:t>Increased involvement in state policy development</a:t>
            </a:r>
          </a:p>
          <a:p>
            <a:r>
              <a:rPr lang="en-US" dirty="0" smtClean="0"/>
              <a:t>Professional think tanks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Research: 14 surveys, 2 policy papers, 4 lit reviews, 3 research reports, more in process</a:t>
            </a:r>
            <a:endParaRPr lang="en-US" dirty="0"/>
          </a:p>
          <a:p>
            <a:r>
              <a:rPr lang="en-US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2730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for long-term, dedicated </a:t>
            </a:r>
            <a:r>
              <a:rPr lang="en-US" dirty="0"/>
              <a:t>support</a:t>
            </a:r>
          </a:p>
          <a:p>
            <a:r>
              <a:rPr lang="en-US" dirty="0"/>
              <a:t>Delivering </a:t>
            </a:r>
            <a:r>
              <a:rPr lang="en-US" dirty="0" smtClean="0"/>
              <a:t>results </a:t>
            </a:r>
            <a:r>
              <a:rPr lang="en-US" dirty="0"/>
              <a:t>on time</a:t>
            </a:r>
          </a:p>
          <a:p>
            <a:r>
              <a:rPr lang="en-US" dirty="0"/>
              <a:t>Sustaining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Diversity of member institutions</a:t>
            </a:r>
          </a:p>
          <a:p>
            <a:r>
              <a:rPr lang="en-US" dirty="0" smtClean="0"/>
              <a:t>Change fatigue</a:t>
            </a:r>
          </a:p>
          <a:p>
            <a:r>
              <a:rPr lang="en-US" dirty="0" smtClean="0"/>
              <a:t>Coordination with local and state-level activity; avoiding duplicating or complicating other efforts</a:t>
            </a:r>
          </a:p>
          <a:p>
            <a:r>
              <a:rPr lang="en-US" dirty="0" smtClean="0"/>
              <a:t>Disruptive information and innovations</a:t>
            </a:r>
          </a:p>
          <a:p>
            <a:r>
              <a:rPr lang="en-US" dirty="0" smtClean="0"/>
              <a:t>Resources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4259" y="304800"/>
            <a:ext cx="6188336" cy="923330"/>
          </a:xfrm>
          <a:prstGeom prst="rect">
            <a:avLst/>
          </a:prstGeom>
          <a:noFill/>
          <a:ln w="28575">
            <a:solidFill>
              <a:srgbClr val="588D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</a:rPr>
              <a:t>Northern Illinois Regional P-20 CEOs</a:t>
            </a:r>
          </a:p>
          <a:p>
            <a:pPr algn="ctr"/>
            <a:r>
              <a:rPr lang="en-US" sz="2700" b="1" dirty="0">
                <a:latin typeface="+mj-lt"/>
              </a:rPr>
              <a:t>Monitor and Direct </a:t>
            </a:r>
            <a:r>
              <a:rPr lang="en-US" sz="2700" b="1" dirty="0" smtClean="0">
                <a:latin typeface="+mj-lt"/>
              </a:rPr>
              <a:t>Five </a:t>
            </a:r>
            <a:r>
              <a:rPr lang="en-US" sz="2700" b="1" dirty="0">
                <a:latin typeface="+mj-lt"/>
              </a:rPr>
              <a:t>Work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196" y="2700781"/>
            <a:ext cx="1368894" cy="1777410"/>
          </a:xfrm>
          <a:prstGeom prst="rect">
            <a:avLst/>
          </a:prstGeom>
          <a:noFill/>
          <a:ln w="28575">
            <a:solidFill>
              <a:srgbClr val="588DA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Alignment of </a:t>
            </a:r>
            <a:r>
              <a:rPr lang="en-US" sz="1100" b="1" dirty="0" smtClean="0"/>
              <a:t>Standards</a:t>
            </a:r>
          </a:p>
          <a:p>
            <a:pPr algn="ctr"/>
            <a:r>
              <a:rPr lang="en-US" sz="1100" dirty="0"/>
              <a:t> 100% of students graduate from high school with 9-12 college credits and/or a professional </a:t>
            </a:r>
            <a:r>
              <a:rPr lang="en-US" sz="1100" dirty="0" smtClean="0"/>
              <a:t>certificate.</a:t>
            </a:r>
            <a:endParaRPr lang="en-US" sz="1100" dirty="0"/>
          </a:p>
          <a:p>
            <a:pPr algn="ctr"/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609013" y="2700781"/>
            <a:ext cx="1393862" cy="2462213"/>
          </a:xfrm>
          <a:prstGeom prst="rect">
            <a:avLst/>
          </a:prstGeom>
          <a:noFill/>
          <a:ln w="28575">
            <a:solidFill>
              <a:srgbClr val="588DA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Birth-3</a:t>
            </a:r>
            <a:r>
              <a:rPr lang="en-US" sz="1100" b="1" baseline="30000" dirty="0"/>
              <a:t>rd</a:t>
            </a:r>
            <a:r>
              <a:rPr lang="en-US" sz="1100" b="1" dirty="0"/>
              <a:t> </a:t>
            </a:r>
            <a:r>
              <a:rPr lang="en-US" sz="1100" b="1" dirty="0" smtClean="0"/>
              <a:t>Grade</a:t>
            </a:r>
          </a:p>
          <a:p>
            <a:pPr algn="ctr"/>
            <a:r>
              <a:rPr lang="en-US" sz="1100" dirty="0"/>
              <a:t>Collaborate with ongoing activities at state and regional levels that </a:t>
            </a:r>
            <a:r>
              <a:rPr lang="en-US" sz="1100" dirty="0" smtClean="0"/>
              <a:t>prepare  </a:t>
            </a:r>
            <a:r>
              <a:rPr lang="en-US" sz="1100" dirty="0"/>
              <a:t>children from birth to grade 3 for success in school, family, and community life and to design initiatives that address unmet needs identified through </a:t>
            </a:r>
            <a:r>
              <a:rPr lang="en-US" sz="1100" dirty="0" smtClean="0"/>
              <a:t>research</a:t>
            </a:r>
            <a:r>
              <a:rPr lang="en-US" sz="1050" b="1" dirty="0"/>
              <a:t>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297813" y="2700781"/>
            <a:ext cx="1370029" cy="1912062"/>
          </a:xfrm>
          <a:prstGeom prst="rect">
            <a:avLst/>
          </a:prstGeom>
          <a:noFill/>
          <a:ln w="28575">
            <a:solidFill>
              <a:srgbClr val="588DA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Articulation &amp; Adult </a:t>
            </a:r>
            <a:r>
              <a:rPr lang="en-US" sz="1100" b="1" dirty="0" smtClean="0"/>
              <a:t>Learners</a:t>
            </a:r>
          </a:p>
          <a:p>
            <a:pPr algn="ctr"/>
            <a:r>
              <a:rPr lang="en-US" sz="1100" dirty="0"/>
              <a:t>Create seamless transitions across the education continuum from cradles to careers, including adults returning to the classroom.</a:t>
            </a:r>
          </a:p>
          <a:p>
            <a:pPr algn="ctr"/>
            <a:endParaRPr lang="en-US" sz="825" dirty="0"/>
          </a:p>
        </p:txBody>
      </p:sp>
      <p:sp>
        <p:nvSpPr>
          <p:cNvPr id="8" name="TextBox 7"/>
          <p:cNvSpPr txBox="1"/>
          <p:nvPr/>
        </p:nvSpPr>
        <p:spPr>
          <a:xfrm>
            <a:off x="3972530" y="2700781"/>
            <a:ext cx="1345882" cy="1608133"/>
          </a:xfrm>
          <a:prstGeom prst="rect">
            <a:avLst/>
          </a:prstGeom>
          <a:noFill/>
          <a:ln w="28575">
            <a:solidFill>
              <a:srgbClr val="588DA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Student Support </a:t>
            </a:r>
            <a:r>
              <a:rPr lang="en-US" sz="1100" b="1" dirty="0" smtClean="0"/>
              <a:t>Services</a:t>
            </a:r>
          </a:p>
          <a:p>
            <a:pPr algn="ctr"/>
            <a:r>
              <a:rPr lang="en-US" sz="1100" dirty="0"/>
              <a:t>Coordinate student support systems across institutions to ease transitions and increase </a:t>
            </a:r>
            <a:r>
              <a:rPr lang="en-US" sz="1100" dirty="0" smtClean="0"/>
              <a:t>success.</a:t>
            </a:r>
            <a:endParaRPr lang="en-US" sz="1100" dirty="0"/>
          </a:p>
          <a:p>
            <a:pPr algn="ctr"/>
            <a:endParaRPr lang="en-US" sz="1050" b="1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302643" y="1228130"/>
            <a:ext cx="3335784" cy="1472651"/>
          </a:xfrm>
          <a:prstGeom prst="line">
            <a:avLst/>
          </a:prstGeom>
          <a:ln w="28575">
            <a:solidFill>
              <a:srgbClr val="588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  <a:endCxn id="4" idx="2"/>
          </p:cNvCxnSpPr>
          <p:nvPr/>
        </p:nvCxnSpPr>
        <p:spPr>
          <a:xfrm flipV="1">
            <a:off x="2982828" y="1228130"/>
            <a:ext cx="1655599" cy="1472651"/>
          </a:xfrm>
          <a:prstGeom prst="line">
            <a:avLst/>
          </a:prstGeom>
          <a:ln w="28575">
            <a:solidFill>
              <a:srgbClr val="588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2"/>
            <a:endCxn id="8" idx="0"/>
          </p:cNvCxnSpPr>
          <p:nvPr/>
        </p:nvCxnSpPr>
        <p:spPr>
          <a:xfrm>
            <a:off x="4638427" y="1228130"/>
            <a:ext cx="7044" cy="1472651"/>
          </a:xfrm>
          <a:prstGeom prst="line">
            <a:avLst/>
          </a:prstGeom>
          <a:ln w="28575">
            <a:solidFill>
              <a:srgbClr val="588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4" idx="2"/>
          </p:cNvCxnSpPr>
          <p:nvPr/>
        </p:nvCxnSpPr>
        <p:spPr>
          <a:xfrm flipH="1" flipV="1">
            <a:off x="4638427" y="1228130"/>
            <a:ext cx="1667517" cy="1472651"/>
          </a:xfrm>
          <a:prstGeom prst="line">
            <a:avLst/>
          </a:prstGeom>
          <a:ln w="28575">
            <a:solidFill>
              <a:srgbClr val="588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0"/>
            <a:endCxn id="4" idx="2"/>
          </p:cNvCxnSpPr>
          <p:nvPr/>
        </p:nvCxnSpPr>
        <p:spPr>
          <a:xfrm flipH="1" flipV="1">
            <a:off x="4638427" y="1228130"/>
            <a:ext cx="3320947" cy="1491887"/>
          </a:xfrm>
          <a:prstGeom prst="line">
            <a:avLst/>
          </a:prstGeom>
          <a:ln w="28575">
            <a:solidFill>
              <a:srgbClr val="588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93476" y="2720016"/>
            <a:ext cx="1331795" cy="25160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588DA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Workforce Development</a:t>
            </a:r>
          </a:p>
          <a:p>
            <a:pPr algn="ctr"/>
            <a:r>
              <a:rPr lang="en-US" sz="1050" dirty="0"/>
              <a:t>Coordinate </a:t>
            </a:r>
            <a:r>
              <a:rPr lang="en-US" sz="1050" dirty="0" smtClean="0"/>
              <a:t>Regional </a:t>
            </a:r>
            <a:r>
              <a:rPr lang="en-US" sz="1050" dirty="0"/>
              <a:t>P-20 Network's workforce development activities with local, state, and national initiatives </a:t>
            </a:r>
            <a:r>
              <a:rPr lang="en-US" sz="1050" dirty="0" smtClean="0"/>
              <a:t>to </a:t>
            </a:r>
            <a:r>
              <a:rPr lang="en-US" sz="1050" dirty="0"/>
              <a:t>more closely align academic offerings and student preparation with workforce needs.</a:t>
            </a:r>
          </a:p>
          <a:p>
            <a:pPr algn="ctr"/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1730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Career Pathway Models</a:t>
            </a:r>
            <a:endParaRPr lang="en-US" sz="3200" b="1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253158" cy="5257800"/>
          </a:xfrm>
        </p:spPr>
      </p:pic>
    </p:spTree>
    <p:extLst>
      <p:ext uri="{BB962C8B-B14F-4D97-AF65-F5344CB8AC3E}">
        <p14:creationId xmlns:p14="http://schemas.microsoft.com/office/powerpoint/2010/main" val="79244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6" y="457200"/>
            <a:ext cx="7532754" cy="5732017"/>
          </a:xfrm>
        </p:spPr>
      </p:pic>
    </p:spTree>
    <p:extLst>
      <p:ext uri="{BB962C8B-B14F-4D97-AF65-F5344CB8AC3E}">
        <p14:creationId xmlns:p14="http://schemas.microsoft.com/office/powerpoint/2010/main" val="250250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Workforce Innovation and Opportunity Act (WIOA)</a:t>
            </a:r>
            <a:br>
              <a:rPr lang="en-US" sz="3600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WIOA innovates </a:t>
            </a:r>
            <a:r>
              <a:rPr lang="en-US" sz="2000" dirty="0"/>
              <a:t>the workforce development system </a:t>
            </a:r>
            <a:r>
              <a:rPr lang="en-US" sz="2000" dirty="0" smtClean="0"/>
              <a:t>by enhancing </a:t>
            </a:r>
            <a:r>
              <a:rPr lang="en-US" sz="2000" dirty="0"/>
              <a:t>partnerships, strategic planning and service delivery alignment at the state, </a:t>
            </a:r>
            <a:r>
              <a:rPr lang="en-US" sz="2000" dirty="0" smtClean="0"/>
              <a:t>regional, </a:t>
            </a:r>
            <a:r>
              <a:rPr lang="en-US" sz="2000" dirty="0"/>
              <a:t>and local </a:t>
            </a:r>
            <a:r>
              <a:rPr lang="en-US" sz="2000" dirty="0" smtClean="0"/>
              <a:t>levels.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WIOA </a:t>
            </a:r>
            <a:r>
              <a:rPr lang="en-US" sz="2000" dirty="0" smtClean="0"/>
              <a:t>requires connecting </a:t>
            </a:r>
            <a:r>
              <a:rPr lang="en-US" sz="2000" dirty="0"/>
              <a:t>education and training to workforce needs at state, regional and local </a:t>
            </a:r>
            <a:r>
              <a:rPr lang="en-US" sz="2000" dirty="0" smtClean="0"/>
              <a:t>levels.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WIOA requires state boards to develop strategies to support the use of career pathways.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WIOA </a:t>
            </a:r>
            <a:r>
              <a:rPr lang="en-US" sz="2000" dirty="0"/>
              <a:t>requires local workforce boards  and education partners to develop and implement career </a:t>
            </a:r>
            <a:r>
              <a:rPr lang="en-US" sz="2000" dirty="0" smtClean="0"/>
              <a:t>pathways</a:t>
            </a:r>
            <a:r>
              <a:rPr lang="en-US" sz="2000" dirty="0"/>
              <a:t> </a:t>
            </a:r>
            <a:r>
              <a:rPr lang="en-US" sz="2000" dirty="0" smtClean="0"/>
              <a:t>aligned to local high demand industries.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2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1519</Words>
  <Application>Microsoft Office PowerPoint</Application>
  <PresentationFormat>On-screen Show (4:3)</PresentationFormat>
  <Paragraphs>308</Paragraphs>
  <Slides>36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Regional Solutions to Workforce Readiness</vt:lpstr>
      <vt:lpstr>Northern Illinois Regional  P-20 Network</vt:lpstr>
      <vt:lpstr>Participating Institutions</vt:lpstr>
      <vt:lpstr>Benefits of a Regional Network</vt:lpstr>
      <vt:lpstr>Challenges</vt:lpstr>
      <vt:lpstr>PowerPoint Presentation</vt:lpstr>
      <vt:lpstr>Career Pathway Models</vt:lpstr>
      <vt:lpstr>PowerPoint Presentation</vt:lpstr>
      <vt:lpstr> Workforce Innovation and Opportunity Act (WIOA) </vt:lpstr>
      <vt:lpstr> WIOA Partnerships </vt:lpstr>
      <vt:lpstr> WIOA Definition:  Career Pathways </vt:lpstr>
      <vt:lpstr> Regional P-20 Supporting WIOA Implementation </vt:lpstr>
      <vt:lpstr>Using Workforce Data in Educational Programming</vt:lpstr>
      <vt:lpstr> What types of jobs should we  prepare our students for? </vt:lpstr>
      <vt:lpstr>Primary Geographies for  Workforce Data</vt:lpstr>
      <vt:lpstr>What To Look For</vt:lpstr>
      <vt:lpstr>PowerPoint Presentation</vt:lpstr>
      <vt:lpstr>What level of demand is likely? </vt:lpstr>
      <vt:lpstr> How do we manage supply in light of this demand? </vt:lpstr>
      <vt:lpstr>Seneca High School</vt:lpstr>
      <vt:lpstr>Backstory</vt:lpstr>
      <vt:lpstr>Problems</vt:lpstr>
      <vt:lpstr>Desired Outcome</vt:lpstr>
      <vt:lpstr>Variables</vt:lpstr>
      <vt:lpstr>Timeline</vt:lpstr>
      <vt:lpstr>Using Jobs Data</vt:lpstr>
      <vt:lpstr>And the Jobs Data Said…</vt:lpstr>
      <vt:lpstr>Solution</vt:lpstr>
      <vt:lpstr>Mission </vt:lpstr>
      <vt:lpstr>How does the 60 by 25 Network support regions?</vt:lpstr>
      <vt:lpstr>Additional Supports for Leadership Communities</vt:lpstr>
      <vt:lpstr>         Leadership Communities</vt:lpstr>
      <vt:lpstr>Community Dashboard </vt:lpstr>
      <vt:lpstr>PowerPoint Presentation</vt:lpstr>
      <vt:lpstr>Future Focus</vt:lpstr>
      <vt:lpstr>Contact Information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82</cp:revision>
  <cp:lastPrinted>2016-07-20T18:16:11Z</cp:lastPrinted>
  <dcterms:created xsi:type="dcterms:W3CDTF">2013-05-22T15:51:51Z</dcterms:created>
  <dcterms:modified xsi:type="dcterms:W3CDTF">2016-07-26T20:59:35Z</dcterms:modified>
</cp:coreProperties>
</file>